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4" r:id="rId4"/>
    <p:sldId id="257" r:id="rId6"/>
    <p:sldId id="258" r:id="rId7"/>
    <p:sldId id="259" r:id="rId8"/>
    <p:sldId id="260" r:id="rId9"/>
    <p:sldId id="261" r:id="rId10"/>
    <p:sldId id="302" r:id="rId11"/>
    <p:sldId id="262" r:id="rId12"/>
    <p:sldId id="263" r:id="rId13"/>
    <p:sldId id="303" r:id="rId14"/>
    <p:sldId id="264" r:id="rId15"/>
    <p:sldId id="265" r:id="rId16"/>
    <p:sldId id="266" r:id="rId17"/>
    <p:sldId id="267" r:id="rId18"/>
    <p:sldId id="268" r:id="rId19"/>
    <p:sldId id="269" r:id="rId20"/>
    <p:sldId id="270" r:id="rId21"/>
    <p:sldId id="271" r:id="rId22"/>
    <p:sldId id="273" r:id="rId23"/>
    <p:sldId id="274" r:id="rId24"/>
    <p:sldId id="275" r:id="rId25"/>
    <p:sldId id="276" r:id="rId26"/>
    <p:sldId id="277" r:id="rId27"/>
    <p:sldId id="278" r:id="rId28"/>
    <p:sldId id="279" r:id="rId29"/>
    <p:sldId id="280" r:id="rId30"/>
    <p:sldId id="281" r:id="rId31"/>
    <p:sldId id="282" r:id="rId32"/>
    <p:sldId id="283" r:id="rId33"/>
    <p:sldId id="304" r:id="rId34"/>
    <p:sldId id="284" r:id="rId35"/>
    <p:sldId id="285" r:id="rId36"/>
    <p:sldId id="305" r:id="rId37"/>
    <p:sldId id="287" r:id="rId38"/>
    <p:sldId id="288" r:id="rId39"/>
    <p:sldId id="289" r:id="rId40"/>
    <p:sldId id="290" r:id="rId41"/>
    <p:sldId id="291" r:id="rId42"/>
    <p:sldId id="292" r:id="rId43"/>
    <p:sldId id="306" r:id="rId44"/>
    <p:sldId id="293" r:id="rId45"/>
    <p:sldId id="294" r:id="rId46"/>
    <p:sldId id="307" r:id="rId47"/>
    <p:sldId id="295" r:id="rId48"/>
    <p:sldId id="296" r:id="rId49"/>
    <p:sldId id="297" r:id="rId50"/>
    <p:sldId id="298" r:id="rId51"/>
    <p:sldId id="308" r:id="rId52"/>
    <p:sldId id="309" r:id="rId53"/>
    <p:sldId id="310" r:id="rId54"/>
    <p:sldId id="311" r:id="rId55"/>
    <p:sldId id="312" r:id="rId56"/>
    <p:sldId id="299" r:id="rId57"/>
    <p:sldId id="300" r:id="rId58"/>
    <p:sldId id="313" r:id="rId5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358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41.xml"/><Relationship Id="rId3" Type="http://schemas.openxmlformats.org/officeDocument/2006/relationships/slide" Target="slide25.xml"/><Relationship Id="rId2" Type="http://schemas.openxmlformats.org/officeDocument/2006/relationships/image" Target="../media/image11.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8548cb76a?pid=ba41826d5&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这种体裁上的特点甚至可以使那些并不属于文学艺术领域的、关于科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学和哲学问题的对话也具有异常鲜明的情趣及出色的艺术性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苏格拉底式对话是一种采用对话的方式，以澄清彼此观念和思想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。苏格拉底认为通过对话可以使学生澄清自己的理念、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使谈论的课题清晰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。而且他认为只要一直更正不完全、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不正确的观念，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便可使人寻找到真理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。这种对话模式，犹如戏剧，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拥有无比的张力。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对话中穿插轻松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、诙谐的语调，屡屡让人陷入推理的自我矛盾中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样就达到了澄清的效果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6fb4c850?pid=941ca0930&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5_BD.1_1#f07185c69?sp=1&amp;pid=86fb4c850&amp;color=0,0,0&amp;vtp=1&amp;bbb=1"/>
          <p:cNvSpPr/>
          <p:nvPr/>
        </p:nvSpPr>
        <p:spPr>
          <a:xfrm>
            <a:off x="612648" y="1174454"/>
            <a:ext cx="10963656" cy="19431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5892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589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①褒贬(</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②枚举(</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5892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③遭殃(</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④恫吓(</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_1#f07185c69.bracket?pid=86fb4c850&amp;color=0,0,0&amp;vpa=1&amp;vtp=1&amp;bbb=1"/>
          <p:cNvSpPr/>
          <p:nvPr/>
        </p:nvSpPr>
        <p:spPr>
          <a:xfrm>
            <a:off x="1804067" y="1829774"/>
            <a:ext cx="8143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5" name="QB_5_AN.3_1#f07185c69.bracket?pid=86fb4c850&amp;color=0,0,0&amp;vpa=2&amp;vtp=1&amp;bbb=1"/>
          <p:cNvSpPr/>
          <p:nvPr/>
        </p:nvSpPr>
        <p:spPr>
          <a:xfrm>
            <a:off x="7393972" y="1829774"/>
            <a:ext cx="81121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méi</a:t>
            </a:r>
            <a:endParaRPr lang="en-US" altLang="zh-CN" sz="2800" dirty="0"/>
          </a:p>
        </p:txBody>
      </p:sp>
      <p:sp>
        <p:nvSpPr>
          <p:cNvPr id="6" name="QB_5_AN.4_1#f07185c69.bracket?pid=86fb4c850&amp;color=0,0,0&amp;vpa=3&amp;vtp=1&amp;bbb=1"/>
          <p:cNvSpPr/>
          <p:nvPr/>
        </p:nvSpPr>
        <p:spPr>
          <a:xfrm>
            <a:off x="1791367" y="2477474"/>
            <a:ext cx="10096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y</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7" name="QB_5_AN.5_1#f07185c69.bracket?pid=86fb4c850&amp;color=0,0,0&amp;vpa=4&amp;vtp=1&amp;bbb=1"/>
          <p:cNvSpPr/>
          <p:nvPr/>
        </p:nvSpPr>
        <p:spPr>
          <a:xfrm>
            <a:off x="7381272" y="2477474"/>
            <a:ext cx="1028700" cy="635000"/>
          </a:xfrm>
          <a:prstGeom prst="rect">
            <a:avLst/>
          </a:prstGeom>
          <a:noFill/>
        </p:spPr>
        <p:txBody>
          <a:bodyPr wrap="none" lIns="0" tIns="0" rIns="0" bIns="0" rtlCol="0" anchor="t"/>
          <a:lstStyle/>
          <a:p>
            <a:pPr algn="ct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dònɡ</a:t>
            </a:r>
            <a:endParaRPr lang="en-US" altLang="zh-CN" sz="2800" dirty="0"/>
          </a:p>
        </p:txBody>
      </p:sp>
      <p:sp>
        <p:nvSpPr>
          <p:cNvPr id="8" name="QB_5_BD.1_1#f07185c69?sp=1&amp;pid=86fb4c850&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1_1#f07185c69?sp=1&amp;pid=86fb4c850&amp;color=0,0,0&amp;vtp=1&amp;bbb=1&amp;zzd= 3"/>
          <p:cNvSpPr/>
          <p:nvPr/>
        </p:nvSpPr>
        <p:spPr>
          <a:xfrm>
            <a:off x="67169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1_1#f07185c69?sp=1&amp;pid=86fb4c850&amp;color=0,0,0&amp;vtp=1&amp;bbb=1&amp;zzd= 5"/>
          <p:cNvSpPr/>
          <p:nvPr/>
        </p:nvSpPr>
        <p:spPr>
          <a:xfrm>
            <a:off x="1482630" y="3142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1_1#f07185c69?sp=1&amp;pid=86fb4c850&amp;color=0,0,0&amp;vtp=1&amp;bbb=1&amp;zzd= 5"/>
          <p:cNvSpPr/>
          <p:nvPr/>
        </p:nvSpPr>
        <p:spPr>
          <a:xfrm>
            <a:off x="6716935" y="31429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_1#a8a61363d?pid=86fb4c850&amp;color=0,0,0&amp;vtp=1&amp;bt=1&amp;bbb=1"/>
          <p:cNvSpPr/>
          <p:nvPr/>
        </p:nvSpPr>
        <p:spPr>
          <a:xfrm>
            <a:off x="612648" y="468000"/>
            <a:ext cx="10963656" cy="596900"/>
          </a:xfrm>
          <a:prstGeom prst="rect">
            <a:avLst/>
          </a:prstGeom>
          <a:noFill/>
        </p:spPr>
        <p:txBody>
          <a:bodyPr wrap="none" lIns="0" tIns="0" rIns="0" bIns="0" rtlCol="0" anchor="t"/>
          <a:lstStyle/>
          <a:p>
            <a:pPr algn="l" latinLnBrk="1">
              <a:lnSpc>
                <a:spcPts val="47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7_1#b18e577c8?bid=1&amp;pid=a8a61363d&amp;color=0,0,0&amp;vtp=1"/>
          <p:cNvSpPr/>
          <p:nvPr/>
        </p:nvSpPr>
        <p:spPr>
          <a:xfrm>
            <a:off x="1430212" y="1062560"/>
            <a:ext cx="2111375" cy="18669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服yīnɡ(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雄yīnɡ(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a:t>
            </a:r>
            <a:endParaRPr lang="en-US" altLang="zh-CN" sz="2800" dirty="0"/>
          </a:p>
        </p:txBody>
      </p:sp>
      <p:sp>
        <p:nvSpPr>
          <p:cNvPr id="4" name="QB_6_AN.8_1#b18e577c8.bracket?pid=a8a61363d&amp;color=0,0,0&amp;vpa=5&amp;vtp=1"/>
          <p:cNvSpPr/>
          <p:nvPr/>
        </p:nvSpPr>
        <p:spPr>
          <a:xfrm>
            <a:off x="2554955" y="10746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膺</a:t>
            </a:r>
            <a:endParaRPr lang="en-US" altLang="zh-CN" sz="2800" dirty="0"/>
          </a:p>
        </p:txBody>
      </p:sp>
      <p:sp>
        <p:nvSpPr>
          <p:cNvPr id="5" name="QB_6_AN.9_1#b18e577c8.bracket?pid=a8a61363d&amp;color=0,0,0&amp;vpa=6&amp;vtp=1"/>
          <p:cNvSpPr/>
          <p:nvPr/>
        </p:nvSpPr>
        <p:spPr>
          <a:xfrm>
            <a:off x="2554955" y="16969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鹰</a:t>
            </a:r>
            <a:endParaRPr lang="en-US" altLang="zh-CN" sz="2800" dirty="0"/>
          </a:p>
        </p:txBody>
      </p:sp>
      <p:sp>
        <p:nvSpPr>
          <p:cNvPr id="6" name="QB_6_AN.10_1#b18e577c8.bracket?pid=a8a61363d&amp;color=0,0,0&amp;vpa=7&amp;vtp=1"/>
          <p:cNvSpPr/>
          <p:nvPr/>
        </p:nvSpPr>
        <p:spPr>
          <a:xfrm>
            <a:off x="2100930" y="2319225"/>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赝</a:t>
            </a:r>
            <a:endParaRPr lang="en-US" altLang="zh-CN" sz="2800" dirty="0"/>
          </a:p>
        </p:txBody>
      </p:sp>
      <p:sp>
        <p:nvSpPr>
          <p:cNvPr id="7" name="QB_6_BD.11_1#eb9da2034?bid=2&amp;pid=a8a61363d&amp;color=0,0,0&amp;vtp=1"/>
          <p:cNvSpPr/>
          <p:nvPr/>
        </p:nvSpPr>
        <p:spPr>
          <a:xfrm>
            <a:off x="1430212" y="2954225"/>
            <a:ext cx="2111375" cy="18669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名yù(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ténɡ(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a:t>
            </a:r>
            <a:endParaRPr lang="en-US" altLang="zh-CN" sz="2800" dirty="0"/>
          </a:p>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)恋</a:t>
            </a:r>
            <a:endParaRPr lang="en-US" altLang="zh-CN" sz="2800" dirty="0"/>
          </a:p>
        </p:txBody>
      </p:sp>
      <p:sp>
        <p:nvSpPr>
          <p:cNvPr id="8" name="QB_6_AN.12_1#eb9da2034.bracket?pid=a8a61363d&amp;color=0,0,0&amp;vpa=8&amp;vtp=1"/>
          <p:cNvSpPr/>
          <p:nvPr/>
        </p:nvSpPr>
        <p:spPr>
          <a:xfrm>
            <a:off x="2278730" y="29662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誉</a:t>
            </a:r>
            <a:endParaRPr lang="en-US" altLang="zh-CN" sz="2800" dirty="0"/>
          </a:p>
        </p:txBody>
      </p:sp>
      <p:sp>
        <p:nvSpPr>
          <p:cNvPr id="9" name="QB_6_AN.13_1#eb9da2034.bracket?pid=a8a61363d&amp;color=0,0,0&amp;vpa=9&amp;vtp=1"/>
          <p:cNvSpPr/>
          <p:nvPr/>
        </p:nvSpPr>
        <p:spPr>
          <a:xfrm>
            <a:off x="2178719" y="35885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誊</a:t>
            </a:r>
            <a:endParaRPr lang="en-US" altLang="zh-CN" sz="2800" dirty="0"/>
          </a:p>
        </p:txBody>
      </p:sp>
      <p:sp>
        <p:nvSpPr>
          <p:cNvPr id="10" name="QB_6_AN.14_1#eb9da2034.bracket?pid=a8a61363d&amp;color=0,0,0&amp;vpa=10&amp;vtp=1"/>
          <p:cNvSpPr/>
          <p:nvPr/>
        </p:nvSpPr>
        <p:spPr>
          <a:xfrm>
            <a:off x="2199355" y="4210890"/>
            <a:ext cx="615950" cy="584200"/>
          </a:xfrm>
          <a:prstGeom prst="rect">
            <a:avLst/>
          </a:prstGeom>
          <a:noFill/>
        </p:spPr>
        <p:txBody>
          <a:bodyPr wrap="none" lIns="0" tIns="0" rIns="0" bIns="0" rtlCol="0" anchor="t"/>
          <a:lstStyle/>
          <a:p>
            <a:pPr algn="ct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眷</a:t>
            </a:r>
            <a:endParaRPr lang="en-US" altLang="zh-CN" sz="2800" dirty="0"/>
          </a:p>
        </p:txBody>
      </p:sp>
      <p:sp>
        <p:nvSpPr>
          <p:cNvPr id="11" name="QB_6_BD.7_1#b18e577c8?bid=1&amp;pid=a8a61363d&amp;color=0,0,0&amp;vtp=1"/>
          <p:cNvSpPr/>
          <p:nvPr/>
        </p:nvSpPr>
        <p:spPr>
          <a:xfrm>
            <a:off x="612649" y="1736295"/>
            <a:ext cx="525463" cy="6223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43000"/>
              </a:lnSpc>
            </a:pPr>
            <a:endParaRPr lang="en-US" altLang="zh-CN" sz="2800" dirty="0"/>
          </a:p>
        </p:txBody>
      </p:sp>
      <p:sp>
        <p:nvSpPr>
          <p:cNvPr id="12" name="SystemAddBraceShape"/>
          <p:cNvSpPr/>
          <p:nvPr/>
        </p:nvSpPr>
        <p:spPr>
          <a:xfrm>
            <a:off x="1112712" y="1316560"/>
            <a:ext cx="165100" cy="1449705"/>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QB_6_BD.11_1#eb9da2034?bid=2&amp;pid=a8a61363d&amp;color=0,0,0&amp;vtp=1"/>
          <p:cNvSpPr/>
          <p:nvPr/>
        </p:nvSpPr>
        <p:spPr>
          <a:xfrm>
            <a:off x="612649" y="3627960"/>
            <a:ext cx="525463" cy="622300"/>
          </a:xfrm>
          <a:prstGeom prst="rect">
            <a:avLst/>
          </a:prstGeom>
          <a:noFill/>
        </p:spPr>
        <p:txBody>
          <a:bodyPr wrap="squar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43000"/>
              </a:lnSpc>
            </a:pPr>
            <a:endParaRPr lang="en-US" altLang="zh-CN" sz="2800" dirty="0"/>
          </a:p>
        </p:txBody>
      </p:sp>
      <p:sp>
        <p:nvSpPr>
          <p:cNvPr id="14" name="SystemAddBraceShape"/>
          <p:cNvSpPr/>
          <p:nvPr/>
        </p:nvSpPr>
        <p:spPr>
          <a:xfrm>
            <a:off x="1112712" y="3208225"/>
            <a:ext cx="165100" cy="1449705"/>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5_1#1ec1a4034?pid=86fb4c850&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6_BD.16_1#e69d521b5?sp=1&amp;pid=1ec1a4034&amp;color=0,0,0&amp;vtp=1&amp;bbb=1"/>
          <p:cNvSpPr/>
          <p:nvPr/>
        </p:nvSpPr>
        <p:spPr>
          <a:xfrm>
            <a:off x="612648" y="1099391"/>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恫吓·恐吓</a:t>
            </a:r>
            <a:endParaRPr lang="en-US" altLang="zh-CN" sz="2800" dirty="0"/>
          </a:p>
        </p:txBody>
      </p:sp>
      <p:pic>
        <p:nvPicPr>
          <p:cNvPr id="4" name="QB_6_BD.16_1#e69d521b5?pid=1ec1a4034&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496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16_2#e69d521b5?pid=1ec1a4034&amp;color=0,0,0&amp;vtp=1&amp;bbb=1&amp;hb=1"/>
          <p:cNvSpPr/>
          <p:nvPr/>
        </p:nvSpPr>
        <p:spPr>
          <a:xfrm>
            <a:off x="612648" y="1725628"/>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威胁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吓唬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恫吓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指用势力威胁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对象通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常为个人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集团或国家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词义较重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适用范围较窄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指用言语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手段威胁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只用于别人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不用于自己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适用范围宽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6_BD.16_2#e69d521b5?pid=1ec1a4034&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08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6_BD.16_3#e69d521b5?pid=1ec1a4034&amp;color=0,0,0&amp;vtp=1&amp;bbb=1&amp;hb=1"/>
          <p:cNvSpPr/>
          <p:nvPr/>
        </p:nvSpPr>
        <p:spPr>
          <a:xfrm>
            <a:off x="612648" y="3706828"/>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匈牙利欧盟事务部长博考表示，布达佩斯并不知道欧盟这项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融威胁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，他的国家不会屈服于欧盟的</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8" name="QB_6_AN.17_1#e69d521b5.blank?pid=1ec1a4034&amp;color=0,0,0&amp;vpa=11&amp;vtp=1&amp;bbb=1"/>
          <p:cNvSpPr/>
          <p:nvPr/>
        </p:nvSpPr>
        <p:spPr>
          <a:xfrm>
            <a:off x="7180930" y="4324048"/>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恫吓</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c12f1514e?sp=1&amp;pid=1ec1a4034&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无可非议·无可厚非</a:t>
            </a:r>
            <a:endParaRPr lang="en-US" altLang="zh-CN" sz="2800" dirty="0"/>
          </a:p>
        </p:txBody>
      </p:sp>
      <p:pic>
        <p:nvPicPr>
          <p:cNvPr id="3" name="QB_6_BD.18_1#c12f1514e?pid=1ec1a4034&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18_2#c12f1514e?pid=1ec1a4034&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不必加以指摘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但有所区别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肯定程度不同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无可非议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表示言行合乎情理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肯定程度高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无可厚非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表示虽有缺点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但是可以理解或原谅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肯定程度要低一些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评判立场不同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无可非</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表示是非已经很明确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无可厚非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表示说话人公正合理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实事求是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6_BD.18_2#c12f1514e?pid=1ec1a4034&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9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18_3#c12f1514e?pid=1ec1a4034&amp;color=0,0,0&amp;vtp=1&amp;bbb=1&amp;hb=1"/>
          <p:cNvSpPr/>
          <p:nvPr/>
        </p:nvSpPr>
        <p:spPr>
          <a:xfrm>
            <a:off x="612648" y="3715591"/>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外交部发言人在例行记者会上表示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，中国根据国际法和国内法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规开展正常的海洋活动</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6_AN.19_1#c12f1514e.blank?pid=1ec1a4034&amp;color=0,0,0&amp;vpa=12&amp;vtp=1&amp;bbb=1"/>
          <p:cNvSpPr/>
          <p:nvPr/>
        </p:nvSpPr>
        <p:spPr>
          <a:xfrm>
            <a:off x="4178966" y="43328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无可非议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0_1#2d32f9504?sp=1&amp;pid=86fb4c850&amp;color=0,0,0&amp;vtp=1&amp;bt=1&amp;bb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惶恐不安，原是君主时代臣下给君主奏章中的套语。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诚恳地信奉。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形容十分恭敬。</a:t>
            </a:r>
            <a:endParaRPr lang="en-US" altLang="zh-CN" sz="2800" dirty="0"/>
          </a:p>
        </p:txBody>
      </p:sp>
      <p:sp>
        <p:nvSpPr>
          <p:cNvPr id="3" name="QB_5_AN.21_1#2d32f9504.blank?pid=86fb4c850&amp;color=0,0,0&amp;vpa=13&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诚惶诚恐</a:t>
            </a:r>
            <a:endParaRPr lang="en-US" altLang="zh-CN" sz="2800" dirty="0"/>
          </a:p>
        </p:txBody>
      </p:sp>
      <p:sp>
        <p:nvSpPr>
          <p:cNvPr id="4" name="QB_5_AN.22_1#2d32f9504.blank?pid=86fb4c850&amp;color=0,0,0&amp;vpa=14&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拳拳服膺</a:t>
            </a:r>
            <a:endParaRPr lang="en-US" altLang="zh-CN" sz="2800" dirty="0"/>
          </a:p>
        </p:txBody>
      </p:sp>
      <p:sp>
        <p:nvSpPr>
          <p:cNvPr id="5" name="QB_5_AN.23_1#2d32f9504.blank?pid=86fb4c850&amp;color=0,0,0&amp;vpa=15&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毕恭毕敬</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602f004b0?sp=1&amp;pid=86fb4c85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正确使用标点符号——顿号</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，和“如果那个为道义所改善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、为不义所毁灭的部分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毁了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”中的顿号，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作用相同的一项是(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602f004b0.choices?pid=86fb4c850&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凡有超越于实践并自奉为绝对的“禁区”的地方，就没有科学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有真正的马列主义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、毛泽东思想，而只有蒙昧主义、唯心主义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专制主义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我和我的同学好友们读了柏拉图《对话》的英译本，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西洋哲学史，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古罗马史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，希腊悲剧，英国16、17世纪诗剧，等等。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冷冰川也叫大陆性冰川。它是发育在地势高、气温低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、降水稀少的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大陆性气候条件下的冰川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办公室里订有《人民日报》（海外版）、《光明日报》等报刊。</a:t>
            </a:r>
            <a:endParaRPr lang="en-US" altLang="zh-CN" sz="2800" dirty="0"/>
          </a:p>
        </p:txBody>
      </p:sp>
      <p:sp>
        <p:nvSpPr>
          <p:cNvPr id="3" name="QC_5_AN.25_1#602f004b0.bracket?pid=86fb4c850&amp;color=0,0,0&amp;vpa=16&amp;vtp=1&amp;answeroption=C"/>
          <p:cNvSpPr txBox="1"/>
          <p:nvPr/>
        </p:nvSpPr>
        <p:spPr>
          <a:xfrm>
            <a:off x="485648" y="3759840"/>
            <a:ext cx="564257" cy="677108"/>
          </a:xfrm>
          <a:prstGeom prst="rect">
            <a:avLst/>
          </a:prstGeom>
          <a:noFill/>
        </p:spPr>
        <p:txBody>
          <a:bodyPr vert="horz" wrap="none" lIns="0" tIns="0" rIns="0" bIns="0" rtlCol="0">
            <a:spAutoFit/>
          </a:bodyPr>
          <a:lstStyle/>
          <a:p>
            <a:r>
              <a:rPr lang="zh-CN" altLang="en-US" sz="4400" b="1">
                <a:solidFill>
                  <a:srgbClr val="FF0000"/>
                </a:solidFill>
                <a:latin typeface="华文细黑" panose="02010600040101010101" pitchFamily="2" charset="-122"/>
              </a:rPr>
              <a:t>√</a:t>
            </a:r>
            <a:endParaRPr lang="zh-CN" altLang="en-US" sz="4400" b="1">
              <a:solidFill>
                <a:srgbClr val="FF0000"/>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602f004b0?pid=86fb4c85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C项和题干中的顿号都用于并列的修饰语之间。A项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，用于并列</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词语之间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。B项，用于缩略形式的相邻两数字间。D项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，用于并列的书</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名号间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（书名号之后还有括注）。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a2851dc51?pid=86fb4c850&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顿号的常见用法及注意点</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用于并列词语之间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桃树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杏树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梨树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你不让我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不让你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都开满了花赶趟儿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用于需要停顿的重复词语之间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他几次三番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几次三番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地辩解着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7d7dcf99c.fixed?pid=abe0c2271&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2#7d7dcf99c"/>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2_BD#7d7dcf99c.fixed?pid=abe0c2271&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第5</a:t>
                </a:r>
                <a:r>
                  <a:rPr lang="en-US" altLang="zh-CN" sz="34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a:t>
                </a:r>
                <a:r>
                  <a:rPr lang="en-US" altLang="zh-CN" sz="34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4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4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4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人应当坚持正义</a:t>
                </a:r>
                <a:endParaRPr lang="en-US" altLang="zh-CN" sz="3380" dirty="0"/>
              </a:p>
            </p:txBody>
          </p:sp>
        </mc:Choice>
        <mc:Fallback>
          <p:sp>
            <p:nvSpPr>
              <p:cNvPr id="4" name="C_2_BD#7d7dcf99c.fixed?pid=abe0c2271&amp;color=0,173,163&amp;vtp=1&amp;bbb=1"/>
              <p:cNvSpPr>
                <a:spLocks noRot="1" noChangeAspect="1" noMove="1" noResize="1" noEditPoints="1" noAdjustHandles="1" noChangeArrowheads="1" noChangeShapeType="1" noTextEdit="1"/>
              </p:cNvSpPr>
              <p:nvPr/>
            </p:nvSpPr>
            <p:spPr>
              <a:xfrm>
                <a:off x="877824" y="3493008"/>
                <a:ext cx="10981944" cy="1041908"/>
              </a:xfrm>
              <a:prstGeom prst="rect">
                <a:avLst/>
              </a:prstGeom>
              <a:blipFill rotWithShape="1">
                <a:blip r:embed="rId1"/>
                <a:stretch>
                  <a:fillRect l="-2" t="-2426" r="5" b="37"/>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2851dc51?pid=86fb4c850&amp;color=0,0,0&amp;mp=1&amp;vtp=1&amp;bt=1&amp;bbb=1&amp;h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用于某些序次语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不带括号的汉字数字或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天干地支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类序次语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我准备讲两个问题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逻辑学是什么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怎样学好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相邻两数字连用为缩略形式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宜用顿号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农业是国民经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济的基础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三产业的基础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若有其他成分插在并列的引号之间或并列的书名号之间</a:t>
            </a:r>
            <a:endPar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如引语或书名号之后还有括注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宜用顿号</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李白的</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白发三千</a:t>
            </a:r>
            <a:endPar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丈</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秋浦歌</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朝如青丝暮成雪</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将进酒</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都是脍炙人口的</a:t>
            </a:r>
            <a:endPar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诗句</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1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2851dc51?pid=86fb4c850&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注意点</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表示含有顺序关系的并列各项间的停顿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不用逗号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下例解释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一词的用法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之间有顺序关系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之间应用顿号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行为之间的相互对待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用阿拉伯数字表示年月日的简写形式时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用短横线连接号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2025-03-02</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2851dc51?pid=86fb4c850&amp;color=0,0,0&amp;mp=1&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互相包含的内容之间不能用顿号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也不能用逗号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受到沙尘暴袭击的共有三省五十六个县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相邻或相近两数字连用表示概数通常不用顿号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猛的动物常常三五成群地外出觅食和活动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标有书名号的并列成分之间通常不用顿号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红楼梦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三国演义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西游记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水浒传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是我国长篇小说的四大名著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acca3b15?pid=941ca0930&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5_BD.28_1#250272b87?sp=1&amp;pid=7acca3b15&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28_2#250272b87?pid=7acca3b15&amp;color=0,0,0&amp;tib=255,255,255&amp;vip=17#1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9" y="1879346"/>
            <a:ext cx="6892639" cy="404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AN.29_1#250272b87.blank?pid=7acca3b15&amp;color=0,0,0&amp;vpa=17&amp;vtp=1"/>
          <p:cNvSpPr/>
          <p:nvPr/>
        </p:nvSpPr>
        <p:spPr>
          <a:xfrm>
            <a:off x="2758471" y="2293880"/>
            <a:ext cx="2852968" cy="430790"/>
          </a:xfrm>
          <a:prstGeom prst="rect">
            <a:avLst/>
          </a:prstGeom>
          <a:noFill/>
        </p:spPr>
        <p:txBody>
          <a:bodyPr wrap="none" lIns="0" tIns="0" rIns="0" bIns="0" rtlCol="0" anchor="b"/>
          <a:lstStyle/>
          <a:p>
            <a:pPr algn="ctr" latinLnBrk="1">
              <a:lnSpc>
                <a:spcPts val="3200"/>
              </a:lnSpc>
            </a:pPr>
            <a:r>
              <a:rPr lang="en-US" altLang="zh-CN" sz="26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坚持正义</a:t>
            </a:r>
            <a:endParaRPr lang="en-US" altLang="zh-CN" sz="2600" dirty="0"/>
          </a:p>
        </p:txBody>
      </p:sp>
      <p:sp>
        <p:nvSpPr>
          <p:cNvPr id="6" name="QB_5_AN.30_1#250272b87.blank?pid=7acca3b15&amp;color=0,0,0&amp;vpa=18&amp;vtp=1"/>
          <p:cNvSpPr/>
          <p:nvPr/>
        </p:nvSpPr>
        <p:spPr>
          <a:xfrm>
            <a:off x="2864137" y="4683546"/>
            <a:ext cx="2852968" cy="373893"/>
          </a:xfrm>
          <a:prstGeom prst="rect">
            <a:avLst/>
          </a:prstGeom>
          <a:noFill/>
        </p:spPr>
        <p:txBody>
          <a:bodyPr wrap="square" lIns="0" tIns="0" rIns="0" bIns="0" rtlCol="0" anchor="b"/>
          <a:lstStyle/>
          <a:p>
            <a:pPr algn="l" latinLnBrk="1"/>
            <a:r>
              <a:rPr lang="en-US" altLang="zh-CN" sz="26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坚持正义的重要性</a:t>
            </a:r>
            <a:endParaRPr lang="en-US" altLang="zh-CN" sz="2600" dirty="0"/>
          </a:p>
        </p:txBody>
      </p:sp>
      <p:sp>
        <p:nvSpPr>
          <p:cNvPr id="7" name="QB_5_AN.31_1#250272b87.blank?pid=7acca3b15&amp;color=0,0,0&amp;vpa=19&amp;vtp=1"/>
          <p:cNvSpPr/>
          <p:nvPr/>
        </p:nvSpPr>
        <p:spPr>
          <a:xfrm>
            <a:off x="4457247" y="5203744"/>
            <a:ext cx="1486353" cy="414534"/>
          </a:xfrm>
          <a:prstGeom prst="rect">
            <a:avLst/>
          </a:prstGeom>
          <a:noFill/>
        </p:spPr>
        <p:txBody>
          <a:bodyPr wrap="square" lIns="0" tIns="0" rIns="0" bIns="0" rtlCol="0" anchor="b"/>
          <a:lstStyle/>
          <a:p>
            <a:pPr algn="l" latinLnBrk="1"/>
            <a:r>
              <a:rPr lang="en-US" altLang="zh-CN" sz="26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绝不越狱</a:t>
            </a:r>
            <a:endParaRPr lang="en-US" altLang="zh-CN" sz="26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2_1#e1a1e3e6e?sp=1&amp;pid=7acca3b15&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本文围绕①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的对话，展现了苏格拉底坚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守的“③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正当”等“正义”理念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，深入浅出地阐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述了他唯正义是从的道德信念和坚守正义的人生准则，体现了苏格拉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底愿意⑤</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33_1#e1a1e3e6e.blank?pid=7acca3b15&amp;color=0,0,0&amp;vpa=20&amp;vtp=1&amp;bbb=1"/>
          <p:cNvSpPr/>
          <p:nvPr/>
        </p:nvSpPr>
        <p:spPr>
          <a:xfrm>
            <a:off x="3112167" y="10852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a:t>
            </a:r>
            <a:endParaRPr lang="en-US" altLang="zh-CN" sz="2800" dirty="0"/>
          </a:p>
        </p:txBody>
      </p:sp>
      <p:sp>
        <p:nvSpPr>
          <p:cNvPr id="4" name="QB_5_AN.34_1#e1a1e3e6e.blank?pid=7acca3b15&amp;color=0,0,0&amp;vpa=21&amp;vtp=1&amp;bbb=1"/>
          <p:cNvSpPr/>
          <p:nvPr/>
        </p:nvSpPr>
        <p:spPr>
          <a:xfrm>
            <a:off x="5601366" y="1085220"/>
            <a:ext cx="133032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格黎东</a:t>
            </a:r>
            <a:endParaRPr lang="en-US" altLang="zh-CN" sz="2800" dirty="0"/>
          </a:p>
        </p:txBody>
      </p:sp>
      <p:sp>
        <p:nvSpPr>
          <p:cNvPr id="5" name="QB_5_AN.35_1#e1a1e3e6e.blank?pid=7acca3b15&amp;color=0,0,0&amp;vpa=22&amp;vtp=1&amp;bbb=1"/>
          <p:cNvSpPr/>
          <p:nvPr/>
        </p:nvSpPr>
        <p:spPr>
          <a:xfrm>
            <a:off x="1846929" y="1732920"/>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正道</a:t>
            </a:r>
            <a:endParaRPr lang="en-US" altLang="zh-CN" sz="2800" dirty="0"/>
          </a:p>
        </p:txBody>
      </p:sp>
      <p:sp>
        <p:nvSpPr>
          <p:cNvPr id="6" name="QB_5_AN.36_1#e1a1e3e6e.blank?pid=7acca3b15&amp;color=0,0,0&amp;vpa=23&amp;vtp=1&amp;bbb=1"/>
          <p:cNvSpPr/>
          <p:nvPr/>
        </p:nvSpPr>
        <p:spPr>
          <a:xfrm>
            <a:off x="4609180" y="1732920"/>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a:t>
            </a:r>
            <a:endParaRPr lang="en-US" altLang="zh-CN" sz="2800" dirty="0"/>
          </a:p>
        </p:txBody>
      </p:sp>
      <p:sp>
        <p:nvSpPr>
          <p:cNvPr id="7" name="QB_5_AN.37_1#e1a1e3e6e.blank?pid=7acca3b15&amp;color=0,0,0&amp;vpa=24&amp;vtp=1&amp;bbb=1"/>
          <p:cNvSpPr/>
          <p:nvPr/>
        </p:nvSpPr>
        <p:spPr>
          <a:xfrm>
            <a:off x="2045367" y="3028320"/>
            <a:ext cx="24018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为正义而献身</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60ee16f3.fixed?pid=7d7dcf99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060ee16f3"/>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c1274f515?pid=060ee16f3&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元旦已过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，墨香社团拉开了新年“改变人类的对话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”读书活动的序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，李华想把《人应当坚持正义》以室内剧的形式演出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，这个主意得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到了好友小明等人的赞同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，于是准备工作紧锣密鼓地开始了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读文本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，帮助李华他们撷取其中最精彩的段落，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适当添加舞台提示，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1000个字左右的剧本。</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44fdb231?pid=060ee16f3&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读文本·知内容</a:t>
            </a:r>
            <a:endParaRPr lang="en-US" altLang="zh-CN" sz="3000" dirty="0"/>
          </a:p>
        </p:txBody>
      </p:sp>
      <p:sp>
        <p:nvSpPr>
          <p:cNvPr id="3" name="QB_5_BD.49_1#4d4687adc?sp=1&amp;pid=544fdb231&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苏格拉底在这场提问中先后提出了哪些观点？（5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0_1#4d4687adc?sp=1&amp;pid=544fdb231&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我们不必尊重人们的一切意见,有些意见要重视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,有些就没有必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,也不必听从所有的人的意见,有些人的要听,有些人的不必听。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的意见就是明白人的意见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,坏的意见就是糊涂人的意见。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③最重要的并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不是活着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,而是活得好。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④做不正当的事在任何情况下对于做此事的人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都不可避免地是邪恶的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、可耻的。⑤既不能以坏报坏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,也不能对人做不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正当的事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,不管人家对我们做的什么事。（每点1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8e09a179e?sp=1&amp;pid=544fdb231&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苏格拉底在与格黎东的对话中提出了很多问题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，其中的核心问题是什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？结论是什么？阅读全文，根据自己的理解，简要概括。（4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0_1#8e09a179e?sp=1&amp;pid=544fdb231&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1）核心问题：越狱逃跑的行为是否正当？是该越狱逃跑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是该从容赴死捍卫自己的信仰和正义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2）结论：越狱逃跑的行为是不正当的，宁可被处死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，也不能做不正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义的事情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，即坚持正义，绝不越狱。（2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f30a586aa?sp=1&amp;pid=544fdb231&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苏格拉底提出的“正道”“道义”“道理”“正当”的内涵是什么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之所以能说服格黎东是因为他的坚持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,从课文内容来看,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他的坚持是什么？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0_1#f30a586aa?sp=1&amp;pid=544fdb231&amp;color=0,0,0&amp;vtp=1&amp;bt=1&amp;bbb=1&amp;hb=1&amp;hla=1"/>
          <p:cNvSpPr/>
          <p:nvPr/>
        </p:nvSpPr>
        <p:spPr>
          <a:xfrm>
            <a:off x="612648" y="237554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1）苏格拉底提出的“正道”“道义”“道理”“正当”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的内涵是真理，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是正义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2）①他坚持的是正义。苏格拉底提出的“正道”“道义”“道理”“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等都可以认为是他从不同侧面对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“正义”进行的诠释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,或者在某种程度上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可以认为是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“正义”的代称。②他听从道义而不是其他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，如果为了免于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476c75a04?pid=7d7dcf99c&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476c75a04?pid=7d7dcf99c&amp;color=0,0,0&amp;vtp=1&amp;bt=1&amp;bb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1.把握文中重要理念的内涵，体会语言的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准确性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严密性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2.厘清论证思路，分析论证方法，把握</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层层铺垫</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步步设问</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的提问技巧，</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提升辩论能力。</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3.学习苏格拉底追求真理、捍卫正义的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精神品质</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，并形成有一定深度的</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思考和判断，丰富自己的精神世界。</a:t>
            </a:r>
            <a:endParaRPr lang="en-US" altLang="zh-CN" sz="1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f30a586aa?sp=1&amp;pid=544fdb231&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9_1#f30a586aa?sp=1&amp;pid=544fdb231&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死刑而越狱逃跑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，就违背了自己的原则，损害了法律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，就是对国家的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不正义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。③直到最后，苏格拉底都坚持正义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，这就是一代哲人超脱生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，始终遵守法律追求正义的至高精神。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④他坚持认为人的灵魂比身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体重要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。苏格拉底对灵魂、信仰的珍重超过了他对身体、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生命的珍重。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b0e1de8b?pid=060ee16f3&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读对话·赏形象</a:t>
            </a:r>
            <a:endParaRPr lang="en-US" altLang="zh-CN" sz="3000" dirty="0"/>
          </a:p>
        </p:txBody>
      </p:sp>
      <p:sp>
        <p:nvSpPr>
          <p:cNvPr id="3" name="QB_5_BD.49_1#12f8b9ba0?sp=1&amp;pid=6b0e1de8b&amp;color=0,0,0&amp;vtp=1&amp;bbb=1&amp;hb=1&amp;hltap=1"/>
          <p:cNvSpPr/>
          <p:nvPr/>
        </p:nvSpPr>
        <p:spPr>
          <a:xfrm>
            <a:off x="612648" y="1115647"/>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苏格拉底与格黎东的对话，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向我们展示了一位伟大的思想家的形象。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通过这篇文章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，我们对苏格拉底有了较为全面的认识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，试根据自己的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，简要概括苏格拉底的优秀品质。（6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0_1#12f8b9ba0?sp=1&amp;pid=6b0e1de8b&amp;color=0,0,0&amp;vtp=1&amp;bbb=1&amp;hb=1&amp;hla=1"/>
          <p:cNvSpPr/>
          <p:nvPr/>
        </p:nvSpPr>
        <p:spPr>
          <a:xfrm>
            <a:off x="612648" y="3023187"/>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苏格拉底有信仰，有原则，有底线，舍生取义，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绝不苟活。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苏格拉底人格高尚，心胸坦荡，临危不惧,坦然自若。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③苏格拉底为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人和蔼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，待人和善，循循善诱，有着高超的谈话艺术。（每点2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01c1ba67?pid=060ee16f3&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学论辩·赏“话术”</a:t>
            </a:r>
            <a:endParaRPr lang="en-US" altLang="zh-CN" sz="3000" dirty="0"/>
          </a:p>
        </p:txBody>
      </p:sp>
      <p:sp>
        <p:nvSpPr>
          <p:cNvPr id="3" name="QB_5_BD.49_1#00cfe95ea?sp=1&amp;pid=e01c1ba67&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苏格拉底是如何通过提问一步一步使格黎东的思路进入自己的逻辑轨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0_1#00cfe95ea?sp=1&amp;pid=e01c1ba67&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面对格黎东让他逃跑的劝说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,他首先提出格黎东的关怀是否合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“正道”的问题,即是否符合他所服从的“道理”。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②然后苏格拉底谈到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应该听从内行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,否则“就会损伤我们那个为道义所改善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、为不义所毁灭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的部分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”。他把“道义”和“不义”对举,突出了道义对于人的重要意义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到了格黎东的肯定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。③接着苏格拉底由身体到灵魂,步步深入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,谈到我们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00cfe95ea?sp=1&amp;pid=e01c1ba67&amp;color=0,0,0&amp;vtp=1&amp;bbb=1&amp;hb=1&amp;hltap=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9_1#00cfe95ea?sp=1&amp;pid=e01c1ba67&amp;color=0,0,0&amp;vtp=1&amp;bbb=1&amp;hb=1&amp;hla=1"/>
          <p:cNvSpPr/>
          <p:nvPr/>
        </p:nvSpPr>
        <p:spPr>
          <a:xfrm>
            <a:off x="612648" y="442600"/>
            <a:ext cx="10963656" cy="38862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必须听从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“真理”,就是听从我们一贯遵循的“道理”。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④最后苏格拉底回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到格黎东的提议上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,是否逃离需要看是否正当，无论在什么时候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,都不能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做不正当的事情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。苏格拉底开始并没有否定格黎东的建议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,而是以此为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基础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,抛出“正道”“道义”“道理”“正当”等一系列他所坚守的“正义”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层层铺垫</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,步步深入,将格黎东的思路引入自己的逻辑轨道。（每点2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答出其中三点即可）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a162062fc?pid=e01c1ba67&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铺垫法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铺垫法是指在行文或说理时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为了情节的展开或说理的顺畅酝酿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作好铺陈的写作方法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运用铺垫法能够蓄积气势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突出主旨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揭示出情节或人物性格发展的必然性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达到水到渠成的效果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162062fc?pid=e01c1ba67&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常用的铺垫方式有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设问式铺垫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为了反对对方提出的设想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采取步步设问的方式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促使对方沿着自己的思路思考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最后放弃原来的结论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描写式铺垫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在文章开篇尽情铺陈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来渲染气氛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烘托人物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背景式铺垫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交代故事发生的原因或环境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让故事的发展事出有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也使故事更真实合理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162062fc?pid=e01c1ba67&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衬托式铺垫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先描写次要人物或叙述次要情节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以从正面衬托主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要人物的出场或主要情节的发展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反差式铺垫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就是铺垫的方向与情节发展的方向相反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使情节跌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宕起伏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意味深长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收到很好的艺术效果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2fd6b2616?sp=1&amp;pid=e01c1ba67&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当被格黎东问“你看我们该怎么办”时，苏格拉底连用了八个“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是不是”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的问句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，这对表达看法有什么作用？（4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0_1#2fd6b2616?sp=1&amp;pid=e01c1ba67&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苏格拉底连用八个“是不是”来质问格黎东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，是为了进一步确立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，强调坚决不容许故意做不正当的事的道理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，指出承受一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些比死刑更加重或比较轻的刑罚的必要性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。②同时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，告诫了格黎东必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须坚定信念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，至死无悔。排比句式的使用，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增强了语言的表达效果，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有一气呵成之效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6df4178f?pid=060ee16f3&amp;color=0,173,163&amp;vtp=1&amp;bt=1&amp;bbb=1"/>
          <p:cNvSpPr/>
          <p:nvPr/>
        </p:nvSpPr>
        <p:spPr>
          <a:xfrm>
            <a:off x="612648" y="466344"/>
            <a:ext cx="10963656" cy="667512"/>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摹文本·重运用</a:t>
            </a:r>
            <a:endParaRPr lang="en-US" altLang="zh-CN" sz="3000" dirty="0"/>
          </a:p>
        </p:txBody>
      </p:sp>
      <p:sp>
        <p:nvSpPr>
          <p:cNvPr id="3" name="QB_5_BD.49_1#54e64374f?sp=1&amp;pid=46df4178f&amp;color=0,0,0&amp;vtp=1&amp;bbb=1&amp;hb=1&amp;hltap=1"/>
          <p:cNvSpPr/>
          <p:nvPr/>
        </p:nvSpPr>
        <p:spPr>
          <a:xfrm>
            <a:off x="612648" y="1111712"/>
            <a:ext cx="10963656" cy="508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假如你是本次读书活动的主持人，请你拟写一则闭幕词。要求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，语言连贯，符合情境。（6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0_1#54e64374f?sp=1&amp;pid=46df4178f&amp;color=0,0,0&amp;vtp=1&amp;bbb=1&amp;hb=1&amp;hla=1"/>
          <p:cNvSpPr/>
          <p:nvPr/>
        </p:nvSpPr>
        <p:spPr>
          <a:xfrm>
            <a:off x="612648" y="2345010"/>
            <a:ext cx="10963656" cy="381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示例）尊敬的各位观众，感谢您全程参与这场思想的盛宴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《人应当坚持正义》的室内剧演绎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，我们见证了苏格拉底唯正义是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从的道德信念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。在现实生活中，正义也始终是我们前行的灯塔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每一位演员的精彩呈现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，让经典在舞台上焕发生机。墨香社团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“改变人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类的对话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”读书活动将持续开展，期待与您共赴下一场思想旅程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探寻生活的真谛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。（主题明确2分，语言连贯2分，符合情境2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abcf768d?pid=060ee16f3&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5_BD.49_1#775f7a46b?sp=1&amp;pid=9abcf768d&amp;color=0,0,0&amp;vtp=1&amp;bbb=1&amp;hb=1&amp;hltap=1"/>
          <p:cNvSpPr/>
          <p:nvPr/>
        </p:nvSpPr>
        <p:spPr>
          <a:xfrm>
            <a:off x="612648" y="954024"/>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有人认为苏格拉底坚守正义、舍生取义的精神令人感动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；但也有人认</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，他应该越狱逃跑，毕竟“留得青山在，不怕没柴烧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”。请结合课文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，谈谈你的观点。（6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0_1#775f7a46b?sp=1&amp;pid=9abcf768d&amp;color=0,0,0&amp;vtp=1&amp;bbb=1&amp;hb=1&amp;hla=1"/>
          <p:cNvSpPr/>
          <p:nvPr/>
        </p:nvSpPr>
        <p:spPr>
          <a:xfrm>
            <a:off x="612648" y="2864104"/>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示例1）苏格拉底应该越狱逃跑。他本来就是无罪的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，强加给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他的罪名是莫须有的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。而且苏格拉底学识渊博，能言善辩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，如果越狱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成功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，他就能够通过自己的学识影响更多的人，传播他的观点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，进而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改变社会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，改变世界，从这个角度来看，越狱逃跑才是目光长远之举。</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941ca0930?lid=941ca0930&amp;cid=941ca0930&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941ca0930?lid=941ca0930&amp;cid=941ca0930&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941ca0930?lid=060ee16f3&amp;cid=060ee16f3&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941ca0930?lid=060ee16f3&amp;cid=060ee16f3&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941ca0930?lid=e350ba064&amp;cid=e350ba064&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941ca0930?lid=e350ba064&amp;cid=e350ba064&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775f7a46b?sp=1&amp;pid=9abcf768d&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9_1#775f7a46b?sp=1&amp;pid=9abcf768d&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示例2）苏格拉底舍生取义的精神令人感动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。因为这个世界上除生命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之外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，还有更重要的东西，那就是追求真理和正义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。苏格拉底认为真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理和正义被毁所造成的损失比身体被毁所造成的损失要大得多。对于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毕生追求真理和正义的苏格拉底而言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，越狱逃跑意味着以坏报坏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不义对不义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，这是对真理和正义的破坏。（观点2分，论述观点4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350ba064.fixed?pid=7d7dcf99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e350ba06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9_1#994eaa28e?pid=e350ba064&amp;color=0,0,0&amp;vtp=1&amp;bt=1&amp;bbb=1&amp;hb=1&amp;hltap=1"/>
          <p:cNvSpPr/>
          <p:nvPr/>
        </p:nvSpPr>
        <p:spPr>
          <a:xfrm>
            <a:off x="612648" y="468000"/>
            <a:ext cx="10963656" cy="571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《修辞立其诚》强调为文、为人要“真”，《怜悯是人的天性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的天性为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“善”，《人应当坚持正义》实际上也是强调要真诚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。请概括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三篇文章的主要观点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，并说说这些观点之间的联系。（6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50_1#994eaa28e?pid=e350ba064&amp;color=0,0,0&amp;vtp=1&amp;bt=1&amp;bbb=1&amp;hb=1&amp;hla=1"/>
          <p:cNvSpPr/>
          <p:nvPr/>
        </p:nvSpPr>
        <p:spPr>
          <a:xfrm>
            <a:off x="612648" y="2324296"/>
            <a:ext cx="10963656" cy="381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1）①《修辞立其诚》阐明了“立其诚”的三种含义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——名实一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、言行一致、表里一致，由修辞到为人，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展开了深入的思考和阐述，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即在学说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、言论、文章等方面应以诚待人、端正学风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，把唯物主义作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为科学研究的基础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，把自己的真实见解表达出来。②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《怜悯是人的天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》一文中用事实指出，善是人的本性，怜悯心作为一种善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，是人类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最普遍和最有用的一种美德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。怜悯心对于人类生活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，对于调节人与人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46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994eaa28e?pid=e350ba064&amp;color=0,0,0&amp;vtp=1&amp;bt=1&amp;bbb=1&amp;hb=1&amp;hltap=1"/>
          <p:cNvSpPr/>
          <p:nvPr/>
        </p:nvSpPr>
        <p:spPr>
          <a:xfrm>
            <a:off x="612648" y="468000"/>
            <a:ext cx="10963656" cy="5842000"/>
          </a:xfrm>
          <a:prstGeom prst="rect">
            <a:avLst/>
          </a:prstGeom>
          <a:noFill/>
        </p:spPr>
        <p:txBody>
          <a:bodyPr wrap="none" lIns="0" tIns="0" rIns="0" bIns="0" rtlCol="0" anchor="t"/>
          <a:lstStyle/>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49_1#994eaa28e?pid=e350ba064&amp;color=0,0,0&amp;vtp=1&amp;bt=1&amp;bbb=1&amp;hb=1&amp;hla=1"/>
          <p:cNvSpPr/>
          <p:nvPr/>
        </p:nvSpPr>
        <p:spPr>
          <a:xfrm>
            <a:off x="612648" y="442600"/>
            <a:ext cx="10963656" cy="5842000"/>
          </a:xfrm>
          <a:prstGeom prst="rect">
            <a:avLst/>
          </a:prstGeom>
          <a:noFill/>
        </p:spPr>
        <p:txBody>
          <a:bodyPr wrap="none" lIns="0" tIns="0" rIns="0" bIns="0" rtlCol="0" anchor="t"/>
          <a:lstStyle/>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的关系具有重要意义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。③《人应当坚持正义》一文中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，苏格拉底针对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格黎东的建议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，抛出了“正道”“道义”“道理”“正当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”等一系列他所坚守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“正义”理念，层层铺垫，步步设问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，深入浅出地阐明了自己唯正义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是从的道德信念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2）①这三篇课文都阐述了关于为人处世的看法。②《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修辞立其诚》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基于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“诚”这个核心概念进行阐释，由修辞到为人；《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怜悯是人的天性》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则从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“善”的角度切入，体现了民主、平等、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博爱的人文主义思想；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人应当坚持正义》则对“正义”这一理念进行了阐述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，体现了高超的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劝说艺术和严密的逻辑思维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。③无论是“诚”“善”，抑或是“正义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共同构成了心性修养的哲学体系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c877cf61?pid=e350ba064&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358dc7ca6?pid=7c877cf61&amp;color=0,173,163&amp;vtp=1&amp;bbb=1"/>
          <p:cNvSpPr/>
          <p:nvPr/>
        </p:nvSpPr>
        <p:spPr>
          <a:xfrm>
            <a:off x="612648" y="954024"/>
            <a:ext cx="10963656" cy="608076"/>
          </a:xfrm>
          <a:prstGeom prst="rect">
            <a:avLst/>
          </a:prstGeom>
          <a:noFill/>
        </p:spPr>
        <p:txBody>
          <a:bodyPr wrap="none" lIns="0" tIns="0" rIns="0" bIns="0" rtlCol="0" anchor="t"/>
          <a:lstStyle/>
          <a:p>
            <a:pPr algn="l" latinLnBrk="1">
              <a:lnSpc>
                <a:spcPts val="47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d81ee7e9b?pid=358dc7ca6&amp;color=0,0,0&amp;vtp=1&amp;bbb=1&amp;hb=1"/>
          <p:cNvSpPr/>
          <p:nvPr/>
        </p:nvSpPr>
        <p:spPr>
          <a:xfrm>
            <a:off x="612648" y="1558875"/>
            <a:ext cx="10963656" cy="4572000"/>
          </a:xfrm>
          <a:prstGeom prst="rect">
            <a:avLst/>
          </a:prstGeom>
          <a:noFill/>
        </p:spPr>
        <p:txBody>
          <a:bodyPr wrap="none" lIns="0" tIns="0" rIns="0" bIns="0" rtlCol="0" anchor="t"/>
          <a:lstStyle/>
          <a:p>
            <a:pPr algn="ctr"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坚守哲人的节操</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苏格拉底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古希腊哲学家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他认为哲学的目的不在于认识自然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认识自己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美德即知识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知识的对象即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当时奴隶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主统治者控告他传播异说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毒害青年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以反对民主之罪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判他死刑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他从容地对法官说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作为一位哲人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我坚持哲人的节操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如果你们提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出条件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说只要我以后不再从事哲学研究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就可以放我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让我活下去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那么我的回答是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只要我活着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我就不会放弃我的信仰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苏格拉底誓</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死坚持真理的气节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值得后世景仰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7a93d5107?pid=358dc7ca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7_BD#4fb401873?pid=7a93d5107&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坚守自我</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保持气节</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坚持真理</a:t>
            </a: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747964bb?pid=358dc7ca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3" name="P_7_BD#8487857e9?pid=8747964bb&amp;color=0,0,0&amp;vtp=1&amp;bbb=1&amp;hb=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在历史长河里</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因坚守气节而流传千古之人值得我们尊敬</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河边</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垂钓的庄子</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面对高官厚禄的诱惑</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悠然自得地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曳尾于涂中</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他坚</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守的气节</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正是这一份超然于世外的见解</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嵇康一曲</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广陵散</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流传</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他即使面对司马氏的屠刀</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仍凛然抚琴</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为气节弹奏一曲</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格拉底慨然赴死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更是为了坚守自己的气节</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坚守自己心中的正义</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这就是气节</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是为了自己认定的价值而宁死不屈的气节</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人性的光辉</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在此表现得更加耀眼</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8b0eb0a9?pid=7c877cf6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f7365cb60?sp=1&amp;pid=a8b0eb0a9&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他曾经邀请一些富人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当克珊娣珀说她为饭菜寒酸而感到羞愧时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因为如果他们是懂理的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他们会忍受它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而如果他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们是毫无善意的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我们大可不必为他们烦恼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他会说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这个世界上其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余的人为吃而活着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而他自己为活着而吃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埃斯希内对他说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我是一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个穷人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送不起别的什么东西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而我只有把我自己给你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苏格拉底回</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难道你没有看到你正把世上最贵重的礼物给我吗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sp=1&amp;pid=a8b0eb0a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当他行将喝下毒药时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阿波罗多罗斯送给他一件华美的大氅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他穿着它死去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我自己有什么善行可以活着穿它而不是穿着它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死去呢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当有人告诉他某人说他的坏话时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他回答说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他从未学会说好话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当安提西尼翻转他的大氅这样能看到破裂处时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我通过你的大氅看到了你的虚荣心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有人对他说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你没有发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现某人十分无礼吗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他的回答是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因为要两个人才吵得起架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当克珊娣珀先辱骂他随后用水把他淋得浑身湿透时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他的回答是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不是说过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克珊娣珀的雷霆会在雨中收场吗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当亚西比德宣称克珊娣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珀的辱骂是不能容忍的时候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我已经对辱骂习惯了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sp=1&amp;pid=a8b0eb0a9&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习惯于辘轳的不断嘎吱声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而且你不会介意鹅的嘎嘎叫吧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亚西比德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但是鹅向我提供蛋和小鹅呀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苏格拉底说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克珊娣珀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则是我孩子的妈呀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当她在市场上把他的外套从背后剥脱时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的人劝他还击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以宙斯的名义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当我们进行拳击时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们每一个人都会参加进来喊着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苏格拉底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干得好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克珊娣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他与一个泼妇生活在一起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就像骑士喜欢烈马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正如当他们制服了这些烈马时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他们就能容易地对付其余的马匹了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所以在我与克珊娣珀相处时应该学会使自己适应世界的其余人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41ca0930.fixed?pid=7d7dcf99c&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941ca0930"/>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sp=1&amp;pid=a8b0eb0a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这一些以及与此相似的就是他的言语与行为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对此皮提亚的女祭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司提供了证据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当时她给了海雷封这个有名的答复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在所有活着的人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中苏格拉底是最有智慧的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他最遭人妒忌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而且特别因为他要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责备那些自视甚高的人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证明他们是愚蠢的人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柏拉图对话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美诺篇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的记载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他确实是那样对待安尼托的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因为安尼托不能忍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受苏格拉底的嘲笑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所以他首先唆使阿里斯托芬及其朋友反对苏格拉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随后与人共同说服梅勒托控告他不虔敬和腐蚀青年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在吕西阿斯为他写了辩护词之后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这位哲学家通读了它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吕西阿斯啊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这是一篇极好的辩护词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它不适合我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sp=1&amp;pid=a8b0eb0a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更多是法庭论辩式的而不是哲学式的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吕西阿斯说道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如果它是一篇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极好的辩护词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那么它怎么能不适合你呢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他回答说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亮的服装和漂亮的鞋子同样不适合我吗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死刑以添加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票新的赞成票而通过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他被送往监狱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数日之后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喝下了毒药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这样他从人们中永远消失了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过了不久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雅典人感到非常悔恨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以致关闭了训练场和运动场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他们放逐了其他的起诉人但是将梅勒托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他们以一座青铜像来纪念苏格拉底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铜像是吕西波斯的作品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雅典人把它安置在列队进行祈祷的大厅中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sp=1&amp;pid=a8b0eb0a9&amp;color=0,0,0&amp;vtp=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欧里庇得斯在他的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巴拉麦德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中这样谴责他们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你们已经屠杀了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已经屠杀了最有智慧的人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天真无辜的人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缪斯的夜莺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摘编自《苏格拉底传》）</a:t>
            </a:r>
            <a:endParaRPr lang="en-US" altLang="zh-CN" sz="2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365cb60?pid=a8b0eb0a9&amp;color=0,0,0&amp;vtp=1&amp;bt=1&amp;bbb=1&amp;hb=1"/>
          <p:cNvSpPr/>
          <p:nvPr/>
        </p:nvSpPr>
        <p:spPr>
          <a:xfrm>
            <a:off x="612648" y="468000"/>
            <a:ext cx="10963656" cy="571500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0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本文主要从苏格拉底生前的家庭生活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、临刑前的从容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、死后所受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的敬仰与怀念等方面表现苏格拉底的美好品质。文章第一段采用对比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，表现苏格拉底对妻子克珊娣珀与穷人不同的态度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。妻子克珊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娣珀爱慕虚荣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、重视物质享受与苏格拉底不慕虚荣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、注重真诚形成鲜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明的对比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。本文通过苏格拉底的言行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，以讽刺与幽默的方式表现苏格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拉底的智慧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。讽刺与幽默体现在善于取譬类比，妙语连珠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，表现苏格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拉底高于常人的智慧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。如他在处理与妻子的矛盾时的容忍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，体现了他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的豁达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，同时也讽刺了他妻子的蛮横。</a:t>
            </a:r>
            <a:endParaRPr lang="en-US" altLang="zh-CN" sz="2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2ff69abf?pid=7c877cf6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49_1#f00494090?pid=e2ff69abf&amp;color=0,0,0&amp;vtp=1&amp;bbb=1&amp;hb=1&amp;hltap=1"/>
          <p:cNvSpPr/>
          <p:nvPr/>
        </p:nvSpPr>
        <p:spPr>
          <a:xfrm>
            <a:off x="612648" y="1130379"/>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以“坚守自我”为话题，写一个片段，要求使用素材《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坚守哲人的节操》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作论据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，观点明确，论述有条理，150个字左右。（10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50_1#f00494090?pid=e2ff69abf&amp;color=0,0,0&amp;vtp=1&amp;bbb=1&amp;hb=1&amp;hla=1"/>
          <p:cNvSpPr/>
          <p:nvPr/>
        </p:nvSpPr>
        <p:spPr>
          <a:xfrm>
            <a:off x="612648" y="2397839"/>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示例）苏格拉底身处古希腊动荡思潮中，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犹如一座坚毅灯塔。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奴隶主统治者以莫须有的罪名判他死刑，妄图用停止哲学研究来迫使</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他放弃信仰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。在生死抉择面前，他毫不退缩，坚守自我的节操。</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_1#f00494090?pid=e2ff69abf&amp;color=0,0,0&amp;vtp=1&amp;bbb=1&amp;hb=1&amp;hltap=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9_1#f00494090?pid=e2ff69abf&amp;color=0,0,0&amp;vtp=1&amp;bbb=1&amp;hb=1&amp;hla=1"/>
          <p:cNvSpPr/>
          <p:nvPr/>
        </p:nvSpPr>
        <p:spPr>
          <a:xfrm>
            <a:off x="612648" y="442600"/>
            <a:ext cx="10963656" cy="45339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他深知哲学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“认识自己”与追求“善”的真谛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，这份对真理的执着远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超对死亡的恐惧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。在黑暗的时代，他用生命捍卫思想自由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，践行着对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信仰的忠诚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51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反观当下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，外界诱惑繁多，我们极易在随波逐流中迷失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。但苏格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拉底的坚守警醒着我们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，唯有坚守自我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，才能在人生的波涛中不偏离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航向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，让灵魂闪耀光芒。（使用素材4分，观点明确2分，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论述有条理2</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，符合字数要求2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193745f6?pid=941ca0930&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pic>
        <p:nvPicPr>
          <p:cNvPr id="3" name="P_5_BD#f38006def?htil=1&amp;pid=3193745f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76683" y="1211030"/>
            <a:ext cx="1333867" cy="1820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f38006def?htil=1&amp;pid=3193745f6&amp;color=0,0,0&amp;vtp=1&amp;bbb=1&amp;hb=1&amp;hs=1"/>
          <p:cNvSpPr/>
          <p:nvPr/>
        </p:nvSpPr>
        <p:spPr>
          <a:xfrm>
            <a:off x="612648" y="1174454"/>
            <a:ext cx="9006840"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柏拉图（前427—前347），古希腊哲学家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，西方客观</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唯心主义的创始人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。他拜苏格拉底为师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，在苏格拉底被处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死后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，他离开雅典，在外游历多年。他才思敏捷,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著述颇丰。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其作品内容丰富深刻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,论证严密细致,语言优美华丽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,达到了</a:t>
            </a:r>
            <a:endParaRPr lang="en-US" altLang="zh-CN" sz="2800" dirty="0"/>
          </a:p>
        </p:txBody>
      </p:sp>
      <p:sp>
        <p:nvSpPr>
          <p:cNvPr id="5" name="P_5_BD#f38006def?htil=1&amp;pid=3193745f6&amp;color=0,0,0&amp;vtp=1&amp;bbb=1&amp;hb=1&amp;hs=1"/>
          <p:cNvSpPr/>
          <p:nvPr/>
        </p:nvSpPr>
        <p:spPr>
          <a:xfrm>
            <a:off x="611994" y="3795723"/>
            <a:ext cx="10968012"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哲学与文学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、逻辑与修辞的高度统一,在哲学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、文学方面具有极其重要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的价值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。“理念论”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是柏拉图哲学体系的核心，他认为物质世界之外还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有一个非物质的理念世界。理念世界是真实的，而物质世界是不真实</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38006def?htil=1&amp;pid=3193745f6&amp;color=0,0,0&amp;vtp=1&amp;bbb=1&amp;hb=1&amp;hs=1"/>
          <p:cNvSpPr/>
          <p:nvPr/>
        </p:nvSpPr>
        <p:spPr>
          <a:xfrm>
            <a:off x="611994" y="468000"/>
            <a:ext cx="10968012"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的。柏拉图非常重视教育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，主张教育应该由国家来组织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。他与其老师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苏格拉底、学生亚里士多德并称为古希腊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“三哲”。</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：《理想国》《柏拉图对话集》等。</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ee09c338?pid=941ca0930&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5_BD#78781a4af?pid=3ee09c338&amp;color=0,0,0&amp;vtp=1&amp;bbb=1&amp;hb=1"/>
          <p:cNvSpPr/>
          <p:nvPr/>
        </p:nvSpPr>
        <p:spPr>
          <a:xfrm>
            <a:off x="612648" y="117445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公元前399年,雅典法庭以“不敬神明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”的罪名判处哲学家苏格拉底死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。判决执行前夕,苏格拉底的朋友格黎东潜入监狱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,试图劝说他越狱逃</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,但苏格拉底不赞同逃跑,他宁可死,也不肯违背自己的信仰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。他针对格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黎东的建议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,抛出了“正道”“道义”“道理”“正当”等一系列他所坚守的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”理念。课文记载的就是这次谈话的过程。</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a41826d5?pid=941ca0930&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5#8548cb76a?pid=ba41826d5&amp;color=0,0,0&amp;vtp=1&amp;bbb=1&amp;hb=1"/>
          <p:cNvSpPr/>
          <p:nvPr/>
        </p:nvSpPr>
        <p:spPr>
          <a:xfrm>
            <a:off x="612648" y="1174454"/>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对话体</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对话体是在艺术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、政治、哲学和科学著作中的一种文体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体的著作采用两个或多个角色对话的形式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对话体是一种特殊的体裁，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原则上区别于不同体裁的作品中用以表现人物性格和作为艺术语言手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段的那种对话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对话体著作通常设置尖锐的冲突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，对话方发表各自的见解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终则表露出作者关于论争的倾向以及争论者的生动形象。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13199</Words>
  <Application>WPS 演示</Application>
  <PresentationFormat>宽屏</PresentationFormat>
  <Paragraphs>575</Paragraphs>
  <Slides>55</Slides>
  <Notes>44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55</vt:i4>
      </vt:variant>
    </vt:vector>
  </HeadingPairs>
  <TitlesOfParts>
    <vt:vector size="71" baseType="lpstr">
      <vt:lpstr>Arial</vt:lpstr>
      <vt:lpstr>宋体</vt:lpstr>
      <vt:lpstr>Wingdings</vt:lpstr>
      <vt:lpstr>Times New Roman</vt:lpstr>
      <vt:lpstr>微软雅黑</vt:lpstr>
      <vt:lpstr>Times New Roman</vt:lpstr>
      <vt:lpstr>宋体</vt:lpstr>
      <vt:lpstr>Cambria Math</vt:lpstr>
      <vt:lpstr>Calibri</vt:lpstr>
      <vt:lpstr>Arial Unicode MS</vt:lpstr>
      <vt:lpstr>等线</vt:lpstr>
      <vt:lpstr>楷体</vt:lpstr>
      <vt:lpstr>华文细黑</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4</cp:revision>
  <dcterms:created xsi:type="dcterms:W3CDTF">2025-04-01T05:33:00Z</dcterms:created>
  <dcterms:modified xsi:type="dcterms:W3CDTF">2025-09-02T09:16:46Z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0859B0EAE6F94232A771F3A9AC7BE460_12</vt:lpwstr>
  </property>
  <property fmtid="{D5CDD505-2E9C-101B-9397-08002B2CF9AE}" pid="3" name="KSOProductBuildVer">
    <vt:lpwstr>2052-12.1.0.22529</vt:lpwstr>
  </property>
</Properties>
</file>